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9" r:id="rId14"/>
    <p:sldId id="278" r:id="rId15"/>
    <p:sldId id="280" r:id="rId16"/>
    <p:sldId id="281" r:id="rId17"/>
    <p:sldId id="285" r:id="rId18"/>
    <p:sldId id="283" r:id="rId19"/>
    <p:sldId id="284" r:id="rId20"/>
    <p:sldId id="286" r:id="rId21"/>
    <p:sldId id="287" r:id="rId22"/>
    <p:sldId id="288" r:id="rId23"/>
    <p:sldId id="267" r:id="rId24"/>
    <p:sldId id="28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BCB66-A70F-5047-94A9-022C7F67BC8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DB18-07F8-1646-B08F-F3118F6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9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CD12E0-2312-6A48-8951-05B7AD7B33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DAE087-7B9C-E445-9DB1-07A048646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5D2EC-0B3E-3749-BE3C-E23BD309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64CD-25CD-F042-BD57-0775E64D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48D3D-F544-7141-9438-399CB0F0E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156F5E-4B22-4544-B48D-78B63D3B8889}"/>
              </a:ext>
            </a:extLst>
          </p:cNvPr>
          <p:cNvCxnSpPr>
            <a:cxnSpLocks/>
          </p:cNvCxnSpPr>
          <p:nvPr userDrawn="1"/>
        </p:nvCxnSpPr>
        <p:spPr>
          <a:xfrm>
            <a:off x="90312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DA4C66A-F5BD-4949-8077-97B85A054F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1835-2D97-9145-8BDC-000F6D10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2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905624-7469-5E4A-B6F3-D6A98F692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A1B25-D065-A549-9C44-63899FC5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31157-CFE0-4149-9697-9C14A7109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4664-4130-FD46-85A7-B49EF676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F1D9-EB96-8243-8C8E-78F376E0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2D76B-9749-2D43-917B-71E072C960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80F3E-609A-9647-B9E0-221478E101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730A1-B850-9B40-924A-72E8CD9B8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6688E-CCEC-CF45-9ACA-B335787B4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44210-AF56-0947-BF35-D34DEFA26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C32A3-0FD8-1C4A-93FA-14EA37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5912-3388-1443-83F9-5C4F578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B16FA-C080-614D-B927-2285E6F17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9F95F-4941-5D40-A4E8-53F86117BB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2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D25F7E-CD29-9641-942B-83C97C7AC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B4611-5D9D-A342-B3E9-8A00B8DD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0515600" cy="654757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FABB-3CB7-1D4F-87C2-1BA75D05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5048075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AEF5-67F9-504B-9C23-B1930A97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145B-68A9-994E-87F6-A5AE8DFD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fld id="{52392074-2333-8746-B38C-345786D7A99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DE1455-68FF-6B4A-9F89-A030DF0ED88A}"/>
              </a:ext>
            </a:extLst>
          </p:cNvPr>
          <p:cNvCxnSpPr>
            <a:cxnSpLocks/>
          </p:cNvCxnSpPr>
          <p:nvPr userDrawn="1"/>
        </p:nvCxnSpPr>
        <p:spPr>
          <a:xfrm>
            <a:off x="112890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032D8E-BD44-B245-B600-4D94404CA7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1D6F2-4408-E641-AF00-6FA801F52A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6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BC9B3-6028-4645-95C4-9B44EEAB8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B5EFC-B8F4-0D45-9018-08EF7508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8A24-4FC0-CF44-A864-FC6D3A9E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B388-5DA5-944F-9ADD-0A135D36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2D98-E92B-474D-9BEC-F11225D6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F2C0F-0785-AF48-904D-8EBC3DA6B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378B2-1B70-304A-B8BE-0A800A34A7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C4CEE4-E342-2640-B30D-38C9FF8CD4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DE144-BA94-9B4A-A3B8-B8853ACC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0424-A1E3-DC4C-AD96-74CB4F0D5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EE60-18AC-F54B-852D-B08EAFACC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4DDC8-2D8E-6842-8BB5-461C3039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576A-2A30-7843-82C7-18949BE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ED279-95DE-C74E-A0FB-6C4381E539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E9880-C67B-DD4A-82DA-B464781FCD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DE8469-7B5B-7146-8AD4-DE0888ACE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22561-AC35-8441-97FA-3C238A83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842E7-7834-8240-9595-FA4701BD7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36373-2A0C-9747-8DE6-C0DFA019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5631A-E8AC-BD49-B410-753B2D13F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E88EE-D0B3-284F-B0E4-E300B0910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92E91-824A-174D-9282-BD36C28D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35E43-A7D6-4F4F-9DFC-FAD69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7A923-E3DD-8947-8BB0-0B301B0D95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3DA3C-45D5-9744-8AEC-ED57AB0F52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5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065078-DBB7-5849-BAAF-D8F265E65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866DA-73D9-FE47-9E14-44775A93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B6201-79A8-9741-8520-80D7A35E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3784-0731-A546-99B9-251603AE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AAA9F-CF61-3C45-AFC7-B17112BE9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4D825-24E2-D84D-89C6-724BEDCEA7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3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F4A50A-BF0C-874F-8C12-1C030DE0F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115B1-0F85-524D-8159-12AF5398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DDB7-E7CD-5542-8776-47DE8F46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48057-37B9-E04A-B4CA-BCAAF0009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8553-F531-5D40-B1CD-5492A6623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8F2B28-2CA3-0B48-A916-5413C65E8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D4453-B938-224D-8D87-4AA0598C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DF1C-0A99-9746-9EC4-7CA95B5C8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FE5C6-7CC9-4648-AAEC-A66756105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4F4E5-706B-6948-B7A3-00A214A9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2D6-3517-574B-BD6B-37268B58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6B8E9-80E0-B949-A273-4E18910C31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DE40BD-649C-A64D-9F91-35C5FF129B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B2146C-C179-F041-A777-C72BBB44D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D3272-362F-C04C-A7CE-95B99E1E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9DC24-C38B-1149-A2DC-0A6A6D33E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6490E-001E-F841-92D2-6F6385907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C1F94-0DDE-884D-A8E2-8DC2C7A9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EFF94-BE16-0946-AFC7-D4325ED2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2496-8983-494F-9F8D-07150410D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ABEA6-6723-4340-918C-20173039A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026F9-6A89-BA4A-9296-BB6F9440B1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DF1B0-BEF2-604F-A240-88C9BF92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B655-AE5D-3340-9606-72EAB1D7D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A4F5-CBB0-DA4E-AE05-9F3CC284A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AB1E-C8FE-004F-A2CE-C10B7F41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B965B-1B00-0A49-B0C9-FE52366F391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2CCCA-E363-1043-AEC5-65694495CF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tsinghua.edu.cn/d/bf8a63c2f2bf407a8c23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singhua.edu.cn/d/bf8a63c2f2bf407a8c23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7789-FADE-8848-8069-B3A25C13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94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A </a:t>
            </a:r>
            <a:r>
              <a:rPr lang="en-US" altLang="zh-CN" sz="4800" b="1" dirty="0">
                <a:latin typeface="+mn-lt"/>
              </a:rPr>
              <a:t>survey</a:t>
            </a:r>
            <a:r>
              <a:rPr lang="en-US" altLang="zh-CN" sz="4000" dirty="0">
                <a:latin typeface="+mn-lt"/>
              </a:rPr>
              <a:t> to the problem of </a:t>
            </a:r>
            <a:br>
              <a:rPr lang="en-US" altLang="zh-CN" sz="4000" dirty="0">
                <a:latin typeface="+mn-lt"/>
              </a:rPr>
            </a:br>
            <a:r>
              <a:rPr lang="en-US" altLang="zh-CN" sz="4000" dirty="0" err="1">
                <a:latin typeface="+mn-lt"/>
              </a:rPr>
              <a:t>e</a:t>
            </a:r>
            <a:r>
              <a:rPr lang="en-US" altLang="zh-CN" sz="4000" b="1" dirty="0" err="1">
                <a:latin typeface="+mn-lt"/>
              </a:rPr>
              <a:t>X</a:t>
            </a:r>
            <a:r>
              <a:rPr lang="en-US" altLang="zh-CN" sz="4000" dirty="0" err="1">
                <a:latin typeface="+mn-lt"/>
              </a:rPr>
              <a:t>plainable</a:t>
            </a:r>
            <a:r>
              <a:rPr lang="en-US" altLang="zh-CN" sz="4000" dirty="0">
                <a:latin typeface="+mn-lt"/>
              </a:rPr>
              <a:t> </a:t>
            </a:r>
            <a:r>
              <a:rPr lang="en-US" altLang="zh-CN" sz="4000" b="1" dirty="0">
                <a:latin typeface="+mn-lt"/>
              </a:rPr>
              <a:t>N</a:t>
            </a:r>
            <a:r>
              <a:rPr lang="en-US" altLang="zh-CN" sz="4000" dirty="0">
                <a:latin typeface="+mn-lt"/>
              </a:rPr>
              <a:t>eural </a:t>
            </a:r>
            <a:r>
              <a:rPr lang="en-US" altLang="zh-CN" sz="4000" b="1" dirty="0">
                <a:latin typeface="+mn-lt"/>
              </a:rPr>
              <a:t>N</a:t>
            </a:r>
            <a:r>
              <a:rPr lang="en-US" altLang="zh-CN" sz="4000" dirty="0">
                <a:latin typeface="+mn-lt"/>
              </a:rPr>
              <a:t>etwork (</a:t>
            </a:r>
            <a:r>
              <a:rPr lang="en-US" altLang="zh-CN" sz="4000" b="1" dirty="0">
                <a:latin typeface="+mn-lt"/>
              </a:rPr>
              <a:t>XNN</a:t>
            </a:r>
            <a:r>
              <a:rPr lang="en-US" altLang="zh-CN" sz="4000" dirty="0">
                <a:latin typeface="+mn-lt"/>
              </a:rPr>
              <a:t>)</a:t>
            </a:r>
            <a:br>
              <a:rPr lang="zh-CN" altLang="en-US" b="1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07A34-C734-2247-80D1-8CA7D911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148"/>
            <a:ext cx="9144000" cy="1655762"/>
          </a:xfrm>
        </p:spPr>
        <p:txBody>
          <a:bodyPr/>
          <a:lstStyle/>
          <a:p>
            <a:r>
              <a:rPr lang="en-US" altLang="zh-CN" dirty="0"/>
              <a:t>2019-11-06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F305D-9CD6-9144-8FD2-A12A2174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3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B20284-8B54-1E4D-8B63-BDA447E5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64" y="3328984"/>
            <a:ext cx="9926320" cy="2481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CB091-1A3A-6142-8113-4A77CF84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10515600" cy="6148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Activation maximization in code space - GAN</a:t>
            </a:r>
            <a:r>
              <a:rPr lang="en-US" baseline="30000" dirty="0">
                <a:latin typeface="+mn-lt"/>
              </a:rPr>
              <a:t>[GAN16][AMGAN17]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D0193-045D-E949-B1F5-FD6F2F53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8" y="1800226"/>
            <a:ext cx="8799569" cy="8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1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 – Summarize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3166BF3-5E80-4A43-81A0-B012D9EA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842468"/>
            <a:ext cx="5267325" cy="54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7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 – 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846899-BE2A-FC42-A2B5-7A48FF19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47715"/>
            <a:ext cx="10934700" cy="5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 – TBD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5C4A67-19B6-DB47-893F-35769950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17058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+mn-lt"/>
              </a:rPr>
              <a:t>(1) Go down to the codes of AM-GMs, expand to Bayesian net.</a:t>
            </a: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(2) Which one is the best scalable solution?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(3) How to achieve the interpretation of code space?</a:t>
            </a: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(4) How to expand the interpretation into temporal process?</a:t>
            </a:r>
          </a:p>
          <a:p>
            <a:pPr marL="514350" indent="-514350">
              <a:buAutoNum type="arabicParenBoth"/>
            </a:pPr>
            <a:endParaRPr lang="en-US" b="1" baseline="30000" dirty="0"/>
          </a:p>
          <a:p>
            <a:pPr marL="0" indent="0">
              <a:buNone/>
            </a:pPr>
            <a:endParaRPr lang="en-US" baseline="30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</a:t>
            </a:r>
            <a:r>
              <a:rPr lang="en-US" altLang="zh-CN" dirty="0">
                <a:latin typeface="+mn-lt"/>
              </a:rPr>
              <a:t> –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Sensitivity analysis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Layer-wise relevance propagation (LRP)</a:t>
            </a:r>
            <a:r>
              <a:rPr lang="en-US" baseline="30000" dirty="0">
                <a:latin typeface="+mn-lt"/>
              </a:rPr>
              <a:t>[LRP15][Taylor17]</a:t>
            </a:r>
            <a:endParaRPr lang="en-US" sz="1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C5D57-6ADF-7B45-B9A3-5E8353B4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2543"/>
            <a:ext cx="1809814" cy="707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C275D9-F480-384B-B7A2-597544BA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" y="2794948"/>
            <a:ext cx="18796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7BAF56-8290-654A-AF2A-177654CCE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3325908"/>
            <a:ext cx="52324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A91D5-5D65-CC46-812D-E9477334E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238" y="1919925"/>
            <a:ext cx="2705100" cy="85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E6F07-0511-6348-9F5A-2C3F8AE19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2508096"/>
            <a:ext cx="4953000" cy="105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492BE4-6DB0-1242-83BF-279669403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66" y="3747994"/>
            <a:ext cx="2463800" cy="3048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3A8A686-0BEA-6947-B8E5-ABA84F3CF379}"/>
              </a:ext>
            </a:extLst>
          </p:cNvPr>
          <p:cNvSpPr/>
          <p:nvPr/>
        </p:nvSpPr>
        <p:spPr>
          <a:xfrm>
            <a:off x="5952238" y="2770825"/>
            <a:ext cx="742950" cy="5286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54BA0-C6D8-D045-9DDF-AA1ACE326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066" y="4431901"/>
            <a:ext cx="3746500" cy="14224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081D00-5C96-BC4E-AC20-8C1EB4B4B3BA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10486-334E-9741-9381-9FF707404562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4E9B7-FD02-9945-BEBB-8E59DCFB5728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CE6A-2A4A-5C44-9C6F-9F9957D2DC6A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5B0078-EA8E-9145-924A-2004255B3CD2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7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–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Sensitivity analysis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Layer-wise relevance propagation (LRP)</a:t>
            </a:r>
            <a:r>
              <a:rPr lang="en-US" baseline="30000" dirty="0">
                <a:latin typeface="+mn-lt"/>
              </a:rPr>
              <a:t>[LRP15]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DF707-7EB6-1040-96D2-2C239883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136188"/>
            <a:ext cx="4333026" cy="154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84996-881E-8646-AC49-DB6E25F8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177256"/>
            <a:ext cx="7007226" cy="3503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904B5-CD19-874E-8482-731824FF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6" y="3929062"/>
            <a:ext cx="4385415" cy="192200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5790F85-C7EE-8F41-AB08-4C07EFBE2012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132D2-CB14-E04B-9C98-B95C0BA3DA0F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37A3B6-9C23-1447-8E74-17A7B764E7F9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8CC5A-2D78-B847-8F12-9978452840E2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3CA4B8-0AB9-BD4D-9547-30CC09133A71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1106150" cy="65475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–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Deconvolution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Fully convolutional network(FCN)</a:t>
            </a:r>
            <a:r>
              <a:rPr lang="en-US" baseline="30000" dirty="0">
                <a:latin typeface="+mn-lt"/>
              </a:rPr>
              <a:t>[FCN16], [AllCNN14]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C48DF-C6CA-AE4B-A17E-3607617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841558"/>
            <a:ext cx="8396288" cy="45147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DBBCBF-B510-8E45-BF01-DF4B0CA966C6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2DD42-C18D-1A4A-B06B-E03DBC008873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2F5D30-F03F-9D47-ABCA-703CDFB15FE5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BF660-AFEF-6B4B-90F8-910DEEFFDD5F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BE839-F178-084F-A07B-319AAC0066A4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8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1106150" cy="65475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–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in code space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Variational inference (VI)</a:t>
            </a:r>
            <a:r>
              <a:rPr lang="en-US" baseline="30000" dirty="0">
                <a:latin typeface="+mn-lt"/>
              </a:rPr>
              <a:t>[VI16] [LDA03] [SLDA10]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219B7-3E36-8043-B586-12EC0BA6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769570"/>
            <a:ext cx="5638800" cy="939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6626B97-FA3C-2B44-9A96-70F45D6A5C02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055E-F179-9B45-9E9E-0CA5EEDF579B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3CD862-B234-8544-81E7-4764F71D0312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983C-7A65-5946-AC6C-3895A990AFD2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A37E9-FAD4-F948-9961-4FAA0730FF0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8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1106150" cy="65475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–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in code space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Supervised latent Dirichlet allocation(SLDA)</a:t>
            </a:r>
            <a:r>
              <a:rPr lang="en-US" baseline="30000" dirty="0">
                <a:latin typeface="+mn-lt"/>
              </a:rPr>
              <a:t>[SLDA10]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67FB1-D5B4-EE48-9339-9ED95F49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798022"/>
            <a:ext cx="7550150" cy="44968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A937B6D-7B68-0E4D-B15C-75A3A47D63FF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CE95-5D70-F044-AAC3-D971B98A1E61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1B589-B7EC-E44F-969B-D0390FFE9ED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BAE4C-3785-0A46-A1D6-C7FA3D790AC7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B0A68-632B-744E-A159-2EE060466B2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5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4. Explanation – TBD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5C4A67-19B6-DB47-893F-35769950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17058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+mn-lt"/>
              </a:rPr>
              <a:t>(1) Go down to the codes of FCN16 and SLDA10.</a:t>
            </a: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(2) Confirm Bayesian inference expressions of explanation.</a:t>
            </a: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(3) Which one is the best scalable solution?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(4) How to expand the explanation into temporal process</a:t>
            </a:r>
            <a:r>
              <a:rPr lang="en-US" sz="2400" b="1" baseline="30000" dirty="0">
                <a:latin typeface="+mn-lt"/>
              </a:rPr>
              <a:t>[XNLP15]</a:t>
            </a:r>
            <a:r>
              <a:rPr lang="en-US" sz="2400" b="1" dirty="0">
                <a:latin typeface="+mn-lt"/>
              </a:rPr>
              <a:t>?</a:t>
            </a:r>
          </a:p>
          <a:p>
            <a:pPr marL="514350" indent="-514350">
              <a:buAutoNum type="arabicParenBoth"/>
            </a:pPr>
            <a:endParaRPr lang="en-US" b="1" baseline="30000" dirty="0"/>
          </a:p>
          <a:p>
            <a:pPr marL="0" indent="0">
              <a:buNone/>
            </a:pPr>
            <a:endParaRPr lang="en-US" baseline="30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6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8D54-1919-8042-859C-15F27E76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  <a:ea typeface="STKaiti" panose="02010600040101010101" pitchFamily="2" charset="-122"/>
              </a:rPr>
              <a:t>1.</a:t>
            </a:r>
            <a:r>
              <a:rPr lang="zh-CN" altLang="en-US" dirty="0">
                <a:latin typeface="+mn-lt"/>
                <a:ea typeface="STKaiti" panose="02010600040101010101" pitchFamily="2" charset="-122"/>
              </a:rPr>
              <a:t> </a:t>
            </a:r>
            <a:r>
              <a:rPr lang="en-US" altLang="zh-CN" dirty="0">
                <a:latin typeface="+mn-lt"/>
                <a:ea typeface="STKaiti" panose="02010600040101010101" pitchFamily="2" charset="-122"/>
              </a:rPr>
              <a:t>Survey interests</a:t>
            </a:r>
            <a:endParaRPr lang="en-US" baseline="30000" dirty="0">
              <a:latin typeface="+mn-lt"/>
              <a:ea typeface="STKaiti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D0D9D-DC7B-E346-80EB-12506A2D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8C7A5-4DED-754D-8175-39EDF83CBCED}"/>
              </a:ext>
            </a:extLst>
          </p:cNvPr>
          <p:cNvSpPr txBox="1"/>
          <p:nvPr/>
        </p:nvSpPr>
        <p:spPr>
          <a:xfrm>
            <a:off x="128589" y="924925"/>
            <a:ext cx="11930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the works to create a new explainable NN architecture, </a:t>
            </a:r>
          </a:p>
          <a:p>
            <a:r>
              <a:rPr lang="en-US" sz="2400" dirty="0"/>
              <a:t>we are interesting in the </a:t>
            </a:r>
            <a:r>
              <a:rPr lang="en-US" sz="2400" b="1" dirty="0"/>
              <a:t>works on traditional given DNNs</a:t>
            </a:r>
            <a:r>
              <a:rPr lang="en-US" sz="2400" dirty="0"/>
              <a:t> to achieve explanation</a:t>
            </a:r>
            <a:r>
              <a:rPr lang="en-US" sz="2400" baseline="30000" dirty="0"/>
              <a:t>[XNN16], [XNN18].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DB1D4-5154-0241-B58A-F178B6D5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06" y="2057403"/>
            <a:ext cx="7028447" cy="42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4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5.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Structural casual model (SCM)</a:t>
            </a:r>
            <a:r>
              <a:rPr lang="en-US" baseline="30000" dirty="0">
                <a:latin typeface="+mn-lt"/>
              </a:rPr>
              <a:t>[SCM95]</a:t>
            </a:r>
          </a:p>
          <a:p>
            <a:pPr marL="0" indent="0">
              <a:buNone/>
            </a:pPr>
            <a:r>
              <a:rPr lang="en-US" baseline="30000" dirty="0">
                <a:latin typeface="+mn-lt"/>
              </a:rPr>
              <a:t>Conditional Independence and d-Separation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081D00-5C96-BC4E-AC20-8C1EB4B4B3BA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10486-334E-9741-9381-9FF707404562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4E9B7-FD02-9945-BEBB-8E59DCFB5728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CE6A-2A4A-5C44-9C6F-9F9957D2DC6A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5B0078-EA8E-9145-924A-2004255B3CD2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607985-602A-7642-92D1-97DB852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40" y="2244364"/>
            <a:ext cx="8365637" cy="40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5.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back-door criterion</a:t>
            </a:r>
            <a:r>
              <a:rPr lang="en-US" baseline="30000" dirty="0">
                <a:latin typeface="+mn-lt"/>
              </a:rPr>
              <a:t>[SCM95]</a:t>
            </a:r>
          </a:p>
          <a:p>
            <a:pPr marL="0" indent="0">
              <a:buNone/>
            </a:pPr>
            <a:r>
              <a:rPr lang="en-US" baseline="30000" dirty="0">
                <a:latin typeface="+mn-lt"/>
              </a:rPr>
              <a:t>Intervention the treatment to find out its </a:t>
            </a:r>
            <a:r>
              <a:rPr lang="en-US" b="1" baseline="30000" dirty="0">
                <a:latin typeface="+mn-lt"/>
              </a:rPr>
              <a:t>causal effect </a:t>
            </a:r>
            <a:r>
              <a:rPr lang="en-US" baseline="30000" dirty="0">
                <a:latin typeface="+mn-lt"/>
              </a:rPr>
              <a:t>on outcome.</a:t>
            </a:r>
          </a:p>
          <a:p>
            <a:pPr marL="0" indent="0">
              <a:buNone/>
            </a:pPr>
            <a:r>
              <a:rPr lang="en-US" baseline="30000" dirty="0">
                <a:latin typeface="+mn-lt"/>
              </a:rPr>
              <a:t>Based on </a:t>
            </a:r>
            <a:r>
              <a:rPr lang="en-US" baseline="30000" dirty="0" err="1">
                <a:latin typeface="+mn-lt"/>
              </a:rPr>
              <a:t>deconfounder</a:t>
            </a:r>
            <a:r>
              <a:rPr lang="en-US" baseline="30000" dirty="0">
                <a:latin typeface="+mn-lt"/>
              </a:rPr>
              <a:t> method, we can do casual inference on monitoring dataset instead to do </a:t>
            </a:r>
            <a:r>
              <a:rPr lang="en-US" b="1" baseline="30000" dirty="0">
                <a:latin typeface="+mn-lt"/>
              </a:rPr>
              <a:t>Random Selection Experiment</a:t>
            </a:r>
            <a:r>
              <a:rPr lang="en-US" baseline="3000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baseline="30000" dirty="0">
              <a:latin typeface="+mn-lt"/>
            </a:endParaRPr>
          </a:p>
          <a:p>
            <a:pPr marL="0" indent="0">
              <a:buNone/>
            </a:pPr>
            <a:endParaRPr lang="en-US" baseline="30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081D00-5C96-BC4E-AC20-8C1EB4B4B3BA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10486-334E-9741-9381-9FF707404562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4E9B7-FD02-9945-BEBB-8E59DCFB5728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CE6A-2A4A-5C44-9C6F-9F9957D2DC6A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5B0078-EA8E-9145-924A-2004255B3CD2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4336FED-E8AE-6C43-BDA9-170951A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2257"/>
            <a:ext cx="3467100" cy="311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264CD-BEED-E64E-B4A0-778F77E7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27" y="3570811"/>
            <a:ext cx="6799773" cy="995089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E97573EF-CDC5-8949-A16D-09857ED67341}"/>
              </a:ext>
            </a:extLst>
          </p:cNvPr>
          <p:cNvSpPr/>
          <p:nvPr/>
        </p:nvSpPr>
        <p:spPr>
          <a:xfrm>
            <a:off x="1843087" y="3779743"/>
            <a:ext cx="600075" cy="6286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5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5.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101F-23E7-6343-BE02-63079DC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+mn-lt"/>
              </a:rPr>
              <a:t>Deconfounder</a:t>
            </a:r>
            <a:r>
              <a:rPr lang="en-US" baseline="30000" dirty="0">
                <a:latin typeface="+mn-lt"/>
              </a:rPr>
              <a:t>[Deconfounder19]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081D00-5C96-BC4E-AC20-8C1EB4B4B3BA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10486-334E-9741-9381-9FF707404562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4E9B7-FD02-9945-BEBB-8E59DCFB5728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CE6A-2A4A-5C44-9C6F-9F9957D2DC6A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5B0078-EA8E-9145-924A-2004255B3CD2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CF966C-8AC6-CA4F-97DD-F7742EBE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920875"/>
            <a:ext cx="9817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F076-0640-BF4A-8AB5-29CFCAD1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90BF-A339-064E-810C-DED9954E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3856"/>
            <a:ext cx="12192000" cy="5471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[Deconfounder19]  O.Atan,J.Jordon,andM.v.d.Schaar.Deep-Treat-LearningOptimalPersonalizedTreatments from Observational Data using Neural Networks. </a:t>
            </a:r>
            <a:r>
              <a:rPr lang="en-US" sz="4800" i="1" dirty="0">
                <a:latin typeface="+mn-lt"/>
              </a:rPr>
              <a:t>Association for the Advancement of Artificial Intelligence</a:t>
            </a:r>
            <a:r>
              <a:rPr lang="en-US" sz="4800" dirty="0">
                <a:latin typeface="+mn-lt"/>
              </a:rPr>
              <a:t>, 2018.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[LRP15]  S. Bach, A. Binder, G. </a:t>
            </a:r>
            <a:r>
              <a:rPr lang="en-US" sz="4800" dirty="0" err="1">
                <a:latin typeface="+mn-lt"/>
              </a:rPr>
              <a:t>Montavon</a:t>
            </a:r>
            <a:r>
              <a:rPr lang="en-US" sz="4800" dirty="0">
                <a:latin typeface="+mn-lt"/>
              </a:rPr>
              <a:t>, F. </a:t>
            </a:r>
            <a:r>
              <a:rPr lang="en-US" sz="4800" dirty="0" err="1">
                <a:latin typeface="+mn-lt"/>
              </a:rPr>
              <a:t>Klauschen</a:t>
            </a:r>
            <a:r>
              <a:rPr lang="en-US" sz="4800" dirty="0">
                <a:latin typeface="+mn-lt"/>
              </a:rPr>
              <a:t>, K.-R. </a:t>
            </a:r>
            <a:r>
              <a:rPr lang="en-US" sz="4800" dirty="0" err="1">
                <a:latin typeface="+mn-lt"/>
              </a:rPr>
              <a:t>Müller</a:t>
            </a:r>
            <a:r>
              <a:rPr lang="en-US" sz="4800" dirty="0">
                <a:latin typeface="+mn-lt"/>
              </a:rPr>
              <a:t>, and W. </a:t>
            </a:r>
            <a:r>
              <a:rPr lang="en-US" sz="4800" dirty="0" err="1">
                <a:latin typeface="+mn-lt"/>
              </a:rPr>
              <a:t>Samek</a:t>
            </a:r>
            <a:r>
              <a:rPr lang="en-US" sz="4800" dirty="0">
                <a:latin typeface="+mn-lt"/>
              </a:rPr>
              <a:t>. On Pixel- Wise Explanations for Non-Linear Classifier Decisions by Layer-Wise Relevance Propagation. </a:t>
            </a:r>
            <a:r>
              <a:rPr lang="en-US" sz="4800" i="1" dirty="0">
                <a:latin typeface="+mn-lt"/>
              </a:rPr>
              <a:t>PLOS ONE</a:t>
            </a:r>
            <a:r>
              <a:rPr lang="en-US" sz="4800" dirty="0">
                <a:latin typeface="+mn-lt"/>
              </a:rPr>
              <a:t>, 10:e0130140, 2015.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[VI16]  D. M. </a:t>
            </a:r>
            <a:r>
              <a:rPr lang="en-US" sz="4800" dirty="0" err="1">
                <a:latin typeface="+mn-lt"/>
              </a:rPr>
              <a:t>Blei</a:t>
            </a:r>
            <a:r>
              <a:rPr lang="en-US" sz="4800" dirty="0">
                <a:latin typeface="+mn-lt"/>
              </a:rPr>
              <a:t>, A. </a:t>
            </a:r>
            <a:r>
              <a:rPr lang="en-US" sz="4800" dirty="0" err="1">
                <a:latin typeface="+mn-lt"/>
              </a:rPr>
              <a:t>Kucukelbir</a:t>
            </a:r>
            <a:r>
              <a:rPr lang="en-US" sz="4800" dirty="0">
                <a:latin typeface="+mn-lt"/>
              </a:rPr>
              <a:t>, and J. D. McAuliffe. Variational Inference: A Review for Statisticians. </a:t>
            </a:r>
            <a:r>
              <a:rPr lang="en-US" sz="4800" i="1" dirty="0">
                <a:latin typeface="+mn-lt"/>
              </a:rPr>
              <a:t>Journal of the American Statistical Association</a:t>
            </a:r>
            <a:r>
              <a:rPr lang="en-US" sz="4800" dirty="0">
                <a:latin typeface="+mn-lt"/>
              </a:rPr>
              <a:t>, 112:859–877,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[SLDA10]  D. M. </a:t>
            </a:r>
            <a:r>
              <a:rPr lang="en-US" sz="4800" dirty="0" err="1">
                <a:latin typeface="+mn-lt"/>
              </a:rPr>
              <a:t>Blei</a:t>
            </a:r>
            <a:r>
              <a:rPr lang="en-US" sz="4800" dirty="0">
                <a:latin typeface="+mn-lt"/>
              </a:rPr>
              <a:t> and J. D. McAuliffe. Supervised Topic Models. 2010.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[LDA03]  D. M. </a:t>
            </a:r>
            <a:r>
              <a:rPr lang="en-US" sz="4800" dirty="0" err="1">
                <a:latin typeface="+mn-lt"/>
              </a:rPr>
              <a:t>Blei</a:t>
            </a:r>
            <a:r>
              <a:rPr lang="en-US" sz="4800" dirty="0">
                <a:latin typeface="+mn-lt"/>
              </a:rPr>
              <a:t>, A. Y. Ng, and M. I. Jordan. Latent Dirichlet Allocation. </a:t>
            </a:r>
            <a:r>
              <a:rPr lang="en-US" sz="4800" i="1" dirty="0">
                <a:latin typeface="+mn-lt"/>
              </a:rPr>
              <a:t>Journal of Machine Learning Research</a:t>
            </a:r>
            <a:r>
              <a:rPr lang="en-US" sz="4800" dirty="0">
                <a:latin typeface="+mn-lt"/>
              </a:rPr>
              <a:t>, 3:993–1022, 2003. </a:t>
            </a:r>
          </a:p>
          <a:p>
            <a:pPr marL="0" indent="0">
              <a:buNone/>
            </a:pPr>
            <a:r>
              <a:rPr lang="en-US" sz="4800" dirty="0"/>
              <a:t>[AM09]  D. Erhan, Y. </a:t>
            </a:r>
            <a:r>
              <a:rPr lang="en-US" sz="4800" dirty="0" err="1"/>
              <a:t>Bengio</a:t>
            </a:r>
            <a:r>
              <a:rPr lang="en-US" sz="4800" dirty="0"/>
              <a:t>, A. </a:t>
            </a:r>
            <a:r>
              <a:rPr lang="en-US" sz="4800" dirty="0" err="1"/>
              <a:t>Courville</a:t>
            </a:r>
            <a:r>
              <a:rPr lang="en-US" sz="4800" dirty="0"/>
              <a:t>, and P. Vincent. Visualizing Higher-Layer Features of </a:t>
            </a:r>
            <a:r>
              <a:rPr lang="en-US" sz="4800" dirty="0" err="1"/>
              <a:t>aDeep</a:t>
            </a:r>
            <a:r>
              <a:rPr lang="en-US" sz="4800" dirty="0"/>
              <a:t> </a:t>
            </a:r>
            <a:r>
              <a:rPr lang="en-US" sz="4800" dirty="0" err="1"/>
              <a:t>Network.University</a:t>
            </a:r>
            <a:r>
              <a:rPr lang="en-US" sz="4800" dirty="0"/>
              <a:t> of Montreal, 2009</a:t>
            </a:r>
            <a:endParaRPr lang="en-US" sz="4800" dirty="0">
              <a:latin typeface="+mn-lt"/>
            </a:endParaRP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[CDBN09]  H. Lee, R. Grosse, R. </a:t>
            </a:r>
            <a:r>
              <a:rPr lang="en-US" sz="4800" dirty="0" err="1">
                <a:latin typeface="+mn-lt"/>
              </a:rPr>
              <a:t>Ranganath</a:t>
            </a:r>
            <a:r>
              <a:rPr lang="en-US" sz="4800" dirty="0">
                <a:latin typeface="+mn-lt"/>
              </a:rPr>
              <a:t>, and A. Y. Ng. Convolutional deep belief networks for scalable unsupervised learning of hierarchical representations. pages 609–616, 2009.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[XNLP15]  J. Li, X. Chen, E. </a:t>
            </a:r>
            <a:r>
              <a:rPr lang="en-US" sz="4800" dirty="0" err="1">
                <a:latin typeface="+mn-lt"/>
              </a:rPr>
              <a:t>Hovy</a:t>
            </a:r>
            <a:r>
              <a:rPr lang="en-US" sz="4800" dirty="0">
                <a:latin typeface="+mn-lt"/>
              </a:rPr>
              <a:t>, and D. </a:t>
            </a:r>
            <a:r>
              <a:rPr lang="en-US" sz="4800" dirty="0" err="1">
                <a:latin typeface="+mn-lt"/>
              </a:rPr>
              <a:t>Jurafsky</a:t>
            </a:r>
            <a:r>
              <a:rPr lang="en-US" sz="4800" dirty="0">
                <a:latin typeface="+mn-lt"/>
              </a:rPr>
              <a:t>. Visualizing and Understanding Neural Models in NLP. 2015.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[XNN18]  Z. C. Lipton. The mythos of model interpretability. </a:t>
            </a:r>
            <a:r>
              <a:rPr lang="en-US" sz="4800" i="1" dirty="0">
                <a:latin typeface="+mn-lt"/>
              </a:rPr>
              <a:t>Communications of the ACM</a:t>
            </a:r>
            <a:r>
              <a:rPr lang="en-US" sz="4800" dirty="0">
                <a:latin typeface="+mn-lt"/>
              </a:rPr>
              <a:t>, 61:36–43, 2018.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[Taylor17]  G. </a:t>
            </a:r>
            <a:r>
              <a:rPr lang="en-US" sz="4800" dirty="0" err="1">
                <a:latin typeface="+mn-lt"/>
              </a:rPr>
              <a:t>Montavon</a:t>
            </a:r>
            <a:r>
              <a:rPr lang="en-US" sz="4800" dirty="0">
                <a:latin typeface="+mn-lt"/>
              </a:rPr>
              <a:t>, S. </a:t>
            </a:r>
            <a:r>
              <a:rPr lang="en-US" sz="4800" dirty="0" err="1">
                <a:latin typeface="+mn-lt"/>
              </a:rPr>
              <a:t>Lapuschkin</a:t>
            </a:r>
            <a:r>
              <a:rPr lang="en-US" sz="4800" dirty="0">
                <a:latin typeface="+mn-lt"/>
              </a:rPr>
              <a:t>, A. Binder, W. </a:t>
            </a:r>
            <a:r>
              <a:rPr lang="en-US" sz="4800" dirty="0" err="1">
                <a:latin typeface="+mn-lt"/>
              </a:rPr>
              <a:t>Samek</a:t>
            </a:r>
            <a:r>
              <a:rPr lang="en-US" sz="4800" dirty="0">
                <a:latin typeface="+mn-lt"/>
              </a:rPr>
              <a:t>, and K.-R. </a:t>
            </a:r>
            <a:r>
              <a:rPr lang="en-US" sz="4800" dirty="0" err="1">
                <a:latin typeface="+mn-lt"/>
              </a:rPr>
              <a:t>Müller</a:t>
            </a:r>
            <a:r>
              <a:rPr lang="en-US" sz="4800" dirty="0">
                <a:latin typeface="+mn-lt"/>
              </a:rPr>
              <a:t>. Explaining nonlinear classification decisions with deep Taylor decomposition. </a:t>
            </a:r>
            <a:r>
              <a:rPr lang="en-US" sz="4800" i="1" dirty="0">
                <a:latin typeface="+mn-lt"/>
              </a:rPr>
              <a:t>Pattern Recognition</a:t>
            </a:r>
            <a:r>
              <a:rPr lang="en-US" sz="4800" dirty="0">
                <a:latin typeface="+mn-lt"/>
              </a:rPr>
              <a:t>, 65:211–222, 2017.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[Montavon18]  G. </a:t>
            </a:r>
            <a:r>
              <a:rPr lang="en-US" sz="4800" dirty="0" err="1">
                <a:latin typeface="+mn-lt"/>
              </a:rPr>
              <a:t>Montavon</a:t>
            </a:r>
            <a:r>
              <a:rPr lang="en-US" sz="4800" dirty="0">
                <a:latin typeface="+mn-lt"/>
              </a:rPr>
              <a:t>, W. </a:t>
            </a:r>
            <a:r>
              <a:rPr lang="en-US" sz="4800" dirty="0" err="1">
                <a:latin typeface="+mn-lt"/>
              </a:rPr>
              <a:t>Samek</a:t>
            </a:r>
            <a:r>
              <a:rPr lang="en-US" sz="4800" dirty="0">
                <a:latin typeface="+mn-lt"/>
              </a:rPr>
              <a:t>, and K.-R. </a:t>
            </a:r>
            <a:r>
              <a:rPr lang="en-US" sz="4800" dirty="0" err="1">
                <a:latin typeface="+mn-lt"/>
              </a:rPr>
              <a:t>Müller</a:t>
            </a:r>
            <a:r>
              <a:rPr lang="en-US" sz="4800" dirty="0">
                <a:latin typeface="+mn-lt"/>
              </a:rPr>
              <a:t>. Methods for interpreting and understanding deep neural networks. </a:t>
            </a:r>
            <a:r>
              <a:rPr lang="en-US" sz="4800" i="1" dirty="0">
                <a:latin typeface="+mn-lt"/>
              </a:rPr>
              <a:t>Digital Signal Processing</a:t>
            </a:r>
            <a:r>
              <a:rPr lang="en-US" sz="4800" dirty="0">
                <a:latin typeface="+mn-lt"/>
              </a:rPr>
              <a:t>, 73:1–15, 2018.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[AMGAN</a:t>
            </a:r>
            <a:r>
              <a:rPr lang="en-US" altLang="zh-CN" sz="4800" dirty="0">
                <a:latin typeface="+mn-lt"/>
              </a:rPr>
              <a:t>17</a:t>
            </a:r>
            <a:r>
              <a:rPr lang="en-US" sz="4800" dirty="0">
                <a:latin typeface="+mn-lt"/>
              </a:rPr>
              <a:t>]  A. Nguyen, J. Clune, Y. </a:t>
            </a:r>
            <a:r>
              <a:rPr lang="en-US" sz="4800" dirty="0" err="1">
                <a:latin typeface="+mn-lt"/>
              </a:rPr>
              <a:t>Bengio</a:t>
            </a:r>
            <a:r>
              <a:rPr lang="en-US" sz="4800" dirty="0">
                <a:latin typeface="+mn-lt"/>
              </a:rPr>
              <a:t>, A. </a:t>
            </a:r>
            <a:r>
              <a:rPr lang="en-US" sz="4800" dirty="0" err="1">
                <a:latin typeface="+mn-lt"/>
              </a:rPr>
              <a:t>Dosovitskiy</a:t>
            </a:r>
            <a:r>
              <a:rPr lang="en-US" sz="4800" dirty="0">
                <a:latin typeface="+mn-lt"/>
              </a:rPr>
              <a:t>, and J. </a:t>
            </a:r>
            <a:r>
              <a:rPr lang="en-US" sz="4800" dirty="0" err="1">
                <a:latin typeface="+mn-lt"/>
              </a:rPr>
              <a:t>Yosinski</a:t>
            </a:r>
            <a:r>
              <a:rPr lang="en-US" sz="4800" dirty="0">
                <a:latin typeface="+mn-lt"/>
              </a:rPr>
              <a:t>. Plug &amp; Play Generative Networks: Conditional Iterative Generation of Images in Latent Space. </a:t>
            </a:r>
            <a:r>
              <a:rPr lang="en-US" sz="4800" i="1" dirty="0">
                <a:latin typeface="+mn-lt"/>
              </a:rPr>
              <a:t>2017 IEEE Conference on Computer Vision and Pattern Recognition (CVPR)</a:t>
            </a:r>
            <a:r>
              <a:rPr lang="en-US" sz="4800" dirty="0">
                <a:latin typeface="+mn-lt"/>
              </a:rPr>
              <a:t>, pages 3510–3520, 2017.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[GAN16]  A. Nguyen, A. </a:t>
            </a:r>
            <a:r>
              <a:rPr lang="en-US" sz="4800" dirty="0" err="1">
                <a:latin typeface="+mn-lt"/>
              </a:rPr>
              <a:t>Dosovitskiy</a:t>
            </a:r>
            <a:r>
              <a:rPr lang="en-US" sz="4800" dirty="0">
                <a:latin typeface="+mn-lt"/>
              </a:rPr>
              <a:t>, J. </a:t>
            </a:r>
            <a:r>
              <a:rPr lang="en-US" sz="4800" dirty="0" err="1">
                <a:latin typeface="+mn-lt"/>
              </a:rPr>
              <a:t>Yosinski</a:t>
            </a:r>
            <a:r>
              <a:rPr lang="en-US" sz="4800" dirty="0">
                <a:latin typeface="+mn-lt"/>
              </a:rPr>
              <a:t>, T. </a:t>
            </a:r>
            <a:r>
              <a:rPr lang="en-US" sz="4800" dirty="0" err="1">
                <a:latin typeface="+mn-lt"/>
              </a:rPr>
              <a:t>Brox</a:t>
            </a:r>
            <a:r>
              <a:rPr lang="en-US" sz="4800" dirty="0">
                <a:latin typeface="+mn-lt"/>
              </a:rPr>
              <a:t>, and J. Clune. Synthesizing the preferred inputs for neurons in neural networks via deep generator networks.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[AMRP16]  A. Nguyen, J. </a:t>
            </a:r>
            <a:r>
              <a:rPr lang="en-US" sz="4800" dirty="0" err="1">
                <a:latin typeface="+mn-lt"/>
              </a:rPr>
              <a:t>Yosinski</a:t>
            </a:r>
            <a:r>
              <a:rPr lang="en-US" sz="4800" dirty="0">
                <a:latin typeface="+mn-lt"/>
              </a:rPr>
              <a:t>, and J. Clune. Multifaceted Feature Visualization: Uncovering the Different Types of Features Learned By Each Neuron in Deep Neural Networks.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[14]  A. v. d. Oord, N. </a:t>
            </a:r>
            <a:r>
              <a:rPr lang="en-US" sz="4800" dirty="0" err="1">
                <a:latin typeface="+mn-lt"/>
              </a:rPr>
              <a:t>Kalchbrenner</a:t>
            </a:r>
            <a:r>
              <a:rPr lang="en-US" sz="4800" dirty="0">
                <a:latin typeface="+mn-lt"/>
              </a:rPr>
              <a:t>, and K. </a:t>
            </a:r>
            <a:r>
              <a:rPr lang="en-US" sz="4800" dirty="0" err="1">
                <a:latin typeface="+mn-lt"/>
              </a:rPr>
              <a:t>Kavukcuoglu</a:t>
            </a:r>
            <a:r>
              <a:rPr lang="en-US" sz="4800" dirty="0">
                <a:latin typeface="+mn-lt"/>
              </a:rPr>
              <a:t>. Pixel Recurrent Neural Networks.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[SCM95]  J. PEARL. Causal diagrams for empirical research. </a:t>
            </a:r>
            <a:r>
              <a:rPr lang="en-US" sz="4800" i="1" dirty="0" err="1">
                <a:latin typeface="+mn-lt"/>
              </a:rPr>
              <a:t>Biometrika</a:t>
            </a:r>
            <a:r>
              <a:rPr lang="en-US" sz="4800" dirty="0">
                <a:latin typeface="+mn-lt"/>
              </a:rPr>
              <a:t>, 82:669–688, 1995.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[XNN16]  M. T. Ribeiro, S. Singh, and C. </a:t>
            </a:r>
            <a:r>
              <a:rPr lang="en-US" sz="4800" dirty="0" err="1">
                <a:latin typeface="+mn-lt"/>
              </a:rPr>
              <a:t>Guestrin</a:t>
            </a:r>
            <a:r>
              <a:rPr lang="en-US" sz="4800" dirty="0">
                <a:latin typeface="+mn-lt"/>
              </a:rPr>
              <a:t>. Why Should I Trust You?: Explaining the Predictions of Any Classifier. pages 1135–1144,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[FCN16]  E. </a:t>
            </a:r>
            <a:r>
              <a:rPr lang="en-US" sz="4800" dirty="0" err="1">
                <a:latin typeface="+mn-lt"/>
              </a:rPr>
              <a:t>Shelhamer</a:t>
            </a:r>
            <a:r>
              <a:rPr lang="en-US" sz="4800" dirty="0">
                <a:latin typeface="+mn-lt"/>
              </a:rPr>
              <a:t>, J. Long, and T. Darrell. Fully Convolutional Networks for Semantic </a:t>
            </a:r>
            <a:r>
              <a:rPr lang="en-US" sz="4800" dirty="0" err="1">
                <a:latin typeface="+mn-lt"/>
              </a:rPr>
              <a:t>Segmenta</a:t>
            </a:r>
            <a:r>
              <a:rPr lang="en-US" sz="4800" dirty="0">
                <a:latin typeface="+mn-lt"/>
              </a:rPr>
              <a:t>- </a:t>
            </a:r>
            <a:r>
              <a:rPr lang="en-US" sz="4800" dirty="0" err="1">
                <a:latin typeface="+mn-lt"/>
              </a:rPr>
              <a:t>tion</a:t>
            </a:r>
            <a:r>
              <a:rPr lang="en-US" sz="4800" dirty="0">
                <a:latin typeface="+mn-lt"/>
              </a:rPr>
              <a:t>. 2016.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[DICN13]  </a:t>
            </a:r>
            <a:r>
              <a:rPr lang="en-US" sz="4800" dirty="0" err="1">
                <a:latin typeface="+mn-lt"/>
              </a:rPr>
              <a:t>K.Simonyan,A.Vedaldi,andA.Zisserman.Deep</a:t>
            </a:r>
            <a:r>
              <a:rPr lang="en-US" sz="4800" dirty="0">
                <a:latin typeface="+mn-lt"/>
              </a:rPr>
              <a:t> Inside Convolutional </a:t>
            </a:r>
            <a:r>
              <a:rPr lang="en-US" sz="4800" dirty="0" err="1">
                <a:latin typeface="+mn-lt"/>
              </a:rPr>
              <a:t>Networks:Visualising</a:t>
            </a:r>
            <a:r>
              <a:rPr lang="en-US" sz="4800" dirty="0">
                <a:latin typeface="+mn-lt"/>
              </a:rPr>
              <a:t> Image Classification Models and Saliency Maps. 2013. </a:t>
            </a:r>
          </a:p>
          <a:p>
            <a:pPr marL="0" indent="0">
              <a:buNone/>
            </a:pPr>
            <a:r>
              <a:rPr lang="en-US" sz="4800" dirty="0">
                <a:latin typeface="+mn-lt"/>
              </a:rPr>
              <a:t>[AllCNN14]  J. T. </a:t>
            </a:r>
            <a:r>
              <a:rPr lang="en-US" sz="4800" dirty="0" err="1">
                <a:latin typeface="+mn-lt"/>
              </a:rPr>
              <a:t>Springenberg</a:t>
            </a:r>
            <a:r>
              <a:rPr lang="en-US" sz="4800" dirty="0">
                <a:latin typeface="+mn-lt"/>
              </a:rPr>
              <a:t>, A. </a:t>
            </a:r>
            <a:r>
              <a:rPr lang="en-US" sz="4800" dirty="0" err="1">
                <a:latin typeface="+mn-lt"/>
              </a:rPr>
              <a:t>Dosovitskiy</a:t>
            </a:r>
            <a:r>
              <a:rPr lang="en-US" sz="4800" dirty="0">
                <a:latin typeface="+mn-lt"/>
              </a:rPr>
              <a:t>, T. </a:t>
            </a:r>
            <a:r>
              <a:rPr lang="en-US" sz="4800" dirty="0" err="1">
                <a:latin typeface="+mn-lt"/>
              </a:rPr>
              <a:t>Brox</a:t>
            </a:r>
            <a:r>
              <a:rPr lang="en-US" sz="4800" dirty="0">
                <a:latin typeface="+mn-lt"/>
              </a:rPr>
              <a:t>, and M. </a:t>
            </a:r>
            <a:r>
              <a:rPr lang="en-US" sz="4800" dirty="0" err="1">
                <a:latin typeface="+mn-lt"/>
              </a:rPr>
              <a:t>Riedmiller</a:t>
            </a:r>
            <a:r>
              <a:rPr lang="en-US" sz="4800" dirty="0">
                <a:latin typeface="+mn-lt"/>
              </a:rPr>
              <a:t>. Striving for Simplicity: The All Convolutional Net. 2014. </a:t>
            </a:r>
          </a:p>
          <a:p>
            <a:pPr marL="0" indent="0"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3180-1F97-6D41-B2C1-7703FCE0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21B6A-F799-9B42-BE03-6E546FA8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是否存在一种具备因果推理或贝叶斯推理的标准网络模型？</a:t>
            </a:r>
            <a:endParaRPr lang="en-US" altLang="zh-CN" dirty="0"/>
          </a:p>
          <a:p>
            <a:r>
              <a:rPr lang="zh-CN" altLang="en-US" dirty="0"/>
              <a:t>并行可扩展性；</a:t>
            </a:r>
            <a:endParaRPr lang="en-US" altLang="zh-CN" dirty="0"/>
          </a:p>
          <a:p>
            <a:r>
              <a:rPr lang="zh-CN" altLang="en-US" dirty="0"/>
              <a:t>编码空间的可解释性；</a:t>
            </a:r>
            <a:endParaRPr lang="en-US" altLang="zh-CN" dirty="0"/>
          </a:p>
          <a:p>
            <a:r>
              <a:rPr lang="zh-CN" altLang="en-US" dirty="0"/>
              <a:t>编码空间的物理一致性；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19343-5BC5-C547-8057-F2B31CD8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6.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F9F5-42BD-B443-A7D5-F2C69DE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081D00-5C96-BC4E-AC20-8C1EB4B4B3BA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10486-334E-9741-9381-9FF707404562}"/>
              </a:ext>
            </a:extLst>
          </p:cNvPr>
          <p:cNvSpPr txBox="1"/>
          <p:nvPr/>
        </p:nvSpPr>
        <p:spPr>
          <a:xfrm>
            <a:off x="9974319" y="1769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4E9B7-FD02-9945-BEBB-8E59DCFB5728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CE6A-2A4A-5C44-9C6F-9F9957D2DC6A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5B0078-EA8E-9145-924A-2004255B3CD2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F6FBB6-3157-684F-AFF9-1953223DC149}"/>
              </a:ext>
            </a:extLst>
          </p:cNvPr>
          <p:cNvSpPr txBox="1"/>
          <p:nvPr/>
        </p:nvSpPr>
        <p:spPr>
          <a:xfrm>
            <a:off x="0" y="5987018"/>
            <a:ext cx="831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download URL: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cloud.tsinghua.edu.cn</a:t>
            </a:r>
            <a:r>
              <a:rPr lang="en-US" dirty="0">
                <a:hlinkClick r:id="rId2"/>
              </a:rPr>
              <a:t>/d/bf8a63c2f2bf407a8c23/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69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36D4-A208-9147-B06A-F0F5C88F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联系方式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1568F-6A1F-AF42-914C-57D4CD43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123950"/>
            <a:ext cx="3276600" cy="461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255E4B-C67E-C34B-9C4A-C0B7B23954A4}"/>
              </a:ext>
            </a:extLst>
          </p:cNvPr>
          <p:cNvSpPr/>
          <p:nvPr/>
        </p:nvSpPr>
        <p:spPr>
          <a:xfrm>
            <a:off x="5879112" y="1281605"/>
            <a:ext cx="324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13911132361</a:t>
            </a:r>
          </a:p>
          <a:p>
            <a:r>
              <a:rPr lang="en-US" dirty="0"/>
              <a:t>liheng19@mails.Tsinghua.edu.cn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4AC72-19C2-5B43-9C4C-16F68984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F6C96-08AA-0C42-842E-30D0F9223A9A}"/>
              </a:ext>
            </a:extLst>
          </p:cNvPr>
          <p:cNvSpPr txBox="1"/>
          <p:nvPr/>
        </p:nvSpPr>
        <p:spPr>
          <a:xfrm>
            <a:off x="0" y="5987018"/>
            <a:ext cx="831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download URL: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cloud.tsinghua.edu.cn</a:t>
            </a:r>
            <a:r>
              <a:rPr lang="en-US" dirty="0">
                <a:hlinkClick r:id="rId3"/>
              </a:rPr>
              <a:t>/d/bf8a63c2f2bf407a8c23/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2. What is XNN?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0C9B-3530-8245-BDEE-85C8681C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50480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(1) Interpretation</a:t>
            </a:r>
            <a:r>
              <a:rPr lang="en-US" baseline="30000" dirty="0">
                <a:latin typeface="+mn-lt"/>
              </a:rPr>
              <a:t>[Montavon18]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An interpretation is the mapping of an abstract concept (e.g. a predicted class) into a </a:t>
            </a:r>
            <a:r>
              <a:rPr lang="en-US" sz="2400" b="1" dirty="0">
                <a:latin typeface="+mn-lt"/>
              </a:rPr>
              <a:t>domain</a:t>
            </a:r>
            <a:r>
              <a:rPr lang="en-US" sz="2400" dirty="0">
                <a:latin typeface="+mn-lt"/>
              </a:rPr>
              <a:t> that the human can make sense of </a:t>
            </a:r>
            <a:r>
              <a:rPr lang="en-US" sz="2400" baseline="30000" dirty="0">
                <a:latin typeface="+mn-lt"/>
              </a:rPr>
              <a:t>[DICN13].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F4052D-4FD0-E147-86D8-44A734FA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1" y="2685457"/>
            <a:ext cx="9144000" cy="325932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3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2. What is XNN?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0C9B-3530-8245-BDEE-85C8681C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17058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(2) Explanation</a:t>
            </a:r>
            <a:r>
              <a:rPr lang="en-US" baseline="30000" dirty="0">
                <a:latin typeface="+mn-lt"/>
              </a:rPr>
              <a:t>[Montavon18]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An explanation is the collection of features of the interpretable </a:t>
            </a:r>
            <a:r>
              <a:rPr lang="en-US" sz="2400" b="1" dirty="0">
                <a:latin typeface="+mn-lt"/>
              </a:rPr>
              <a:t>domain</a:t>
            </a:r>
            <a:r>
              <a:rPr lang="en-US" sz="2400" dirty="0">
                <a:latin typeface="+mn-lt"/>
              </a:rPr>
              <a:t>, that have contributed for a given example to produce a decision (e.g. classification or regression).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A07D0-65C7-2640-8076-ACAC5303C983}"/>
              </a:ext>
            </a:extLst>
          </p:cNvPr>
          <p:cNvSpPr/>
          <p:nvPr/>
        </p:nvSpPr>
        <p:spPr>
          <a:xfrm>
            <a:off x="9838888" y="60604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05D44-0784-3442-B423-535BBCA0DFA9}"/>
              </a:ext>
            </a:extLst>
          </p:cNvPr>
          <p:cNvSpPr txBox="1"/>
          <p:nvPr/>
        </p:nvSpPr>
        <p:spPr>
          <a:xfrm>
            <a:off x="9974319" y="17548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BD1F2B-5DBD-7442-91AC-C4DC59F7960E}"/>
              </a:ext>
            </a:extLst>
          </p:cNvPr>
          <p:cNvSpPr/>
          <p:nvPr/>
        </p:nvSpPr>
        <p:spPr>
          <a:xfrm>
            <a:off x="11353800" y="60604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0C225-7BF9-9347-875A-EB0C551B2CA6}"/>
              </a:ext>
            </a:extLst>
          </p:cNvPr>
          <p:cNvSpPr txBox="1"/>
          <p:nvPr/>
        </p:nvSpPr>
        <p:spPr>
          <a:xfrm>
            <a:off x="11489231" y="1754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ABCDC8-7DF0-E14F-8A35-78F430CF17AC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0427467" y="360149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734C0EE-4526-1C4B-8492-3645EF20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3334958"/>
            <a:ext cx="4924425" cy="24622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24F67A-9027-A448-BBCA-0855E922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19" y="3334958"/>
            <a:ext cx="4226719" cy="25174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9CF381-469A-C442-91DD-401D520ABBB2}"/>
              </a:ext>
            </a:extLst>
          </p:cNvPr>
          <p:cNvSpPr txBox="1"/>
          <p:nvPr/>
        </p:nvSpPr>
        <p:spPr>
          <a:xfrm>
            <a:off x="5203031" y="5954911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[DICN13]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8C55C-CCAA-644C-9F80-2BBCA8571A08}"/>
              </a:ext>
            </a:extLst>
          </p:cNvPr>
          <p:cNvSpPr txBox="1"/>
          <p:nvPr/>
        </p:nvSpPr>
        <p:spPr>
          <a:xfrm>
            <a:off x="10254840" y="5926858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[SLDA10]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6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2. What is XNN?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0C9B-3530-8245-BDEE-85C8681C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4274706" cy="50480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(3) Causality</a:t>
            </a:r>
            <a:r>
              <a:rPr lang="en-US" baseline="30000" dirty="0">
                <a:latin typeface="+mn-lt"/>
              </a:rPr>
              <a:t>[SCM95]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Causality is </a:t>
            </a:r>
            <a:r>
              <a:rPr lang="en-US" sz="2400" b="1" dirty="0">
                <a:latin typeface="+mn-lt"/>
              </a:rPr>
              <a:t>efficacy</a:t>
            </a:r>
            <a:r>
              <a:rPr lang="en-US" sz="2400" dirty="0">
                <a:latin typeface="+mn-lt"/>
              </a:rPr>
              <a:t>, by which one process or state, a cause, contributes to the production of another process or state.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The cause is partly responsible for the effect, and the effect is partly dependent on the cause.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D367C1-0848-3C47-B2DC-6654F19F4B36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599FD-8355-7A4D-A301-725A09CD5B00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D498A4-085B-8E4F-89BA-0CFF6ADD2F41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181FD-BC0A-FD45-9D33-5A4FFB05EB5E}"/>
              </a:ext>
            </a:extLst>
          </p:cNvPr>
          <p:cNvSpPr txBox="1"/>
          <p:nvPr/>
        </p:nvSpPr>
        <p:spPr>
          <a:xfrm>
            <a:off x="11489231" y="1769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7CDF7A-9021-5544-902E-3778E4E8104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DEC8E22-3D4C-D146-84D3-A29156A7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06" y="1687220"/>
            <a:ext cx="6995388" cy="46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CB091-1A3A-6142-8113-4A77CF84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10515600" cy="6148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Activation maximization</a:t>
            </a:r>
            <a:r>
              <a:rPr lang="en-US" baseline="30000" dirty="0">
                <a:latin typeface="+mn-lt"/>
              </a:rPr>
              <a:t>[AM09] [DICN13]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86533-0CB3-B74E-930E-1ED782F3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73" y="1914524"/>
            <a:ext cx="5307115" cy="4441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4E97A9-C744-EA4D-9541-AC9FF89B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7562"/>
            <a:ext cx="3848100" cy="825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DDA303-C76F-EF4F-AF0D-696166B87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50" y="2913062"/>
            <a:ext cx="3949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81A363-2D62-3B4D-8994-38B3077F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88" y="1991360"/>
            <a:ext cx="7747000" cy="787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CB091-1A3A-6142-8113-4A77CF84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10515600" cy="6148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Activation maximization - DBN</a:t>
            </a:r>
            <a:r>
              <a:rPr lang="en-US" baseline="30000" dirty="0">
                <a:latin typeface="+mn-lt"/>
              </a:rPr>
              <a:t>[CDBN09]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4EB34-76A6-4C46-ABCB-ED7A3D6A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33" y="3324542"/>
            <a:ext cx="99441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6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CB091-1A3A-6142-8113-4A77CF84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10515600" cy="6148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Activation maximization - Simple</a:t>
            </a:r>
            <a:r>
              <a:rPr lang="en-US" baseline="30000" dirty="0">
                <a:latin typeface="+mn-lt"/>
              </a:rPr>
              <a:t>[AM09]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022F-A86C-3A4C-A64B-6063041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64" y="3328984"/>
            <a:ext cx="9926320" cy="248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1B754-7566-CB48-9B64-E1AB2B8B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50712"/>
            <a:ext cx="9296400" cy="990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F709E4-F87F-7E4F-880C-4B79F64EDC9B}"/>
              </a:ext>
            </a:extLst>
          </p:cNvPr>
          <p:cNvSpPr/>
          <p:nvPr/>
        </p:nvSpPr>
        <p:spPr>
          <a:xfrm>
            <a:off x="9486900" y="1890393"/>
            <a:ext cx="1171575" cy="571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F86-7D14-604A-A30F-1B9B02F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lt"/>
              </a:rPr>
              <a:t>3</a:t>
            </a:r>
            <a:r>
              <a:rPr lang="en-US" dirty="0">
                <a:latin typeface="+mn-lt"/>
              </a:rPr>
              <a:t>.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9AC5-039C-DB48-AA9E-7CC73EAE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CEAB5B-BDDF-4A48-A869-F279C21A78C4}"/>
              </a:ext>
            </a:extLst>
          </p:cNvPr>
          <p:cNvSpPr/>
          <p:nvPr/>
        </p:nvSpPr>
        <p:spPr>
          <a:xfrm>
            <a:off x="9838888" y="62089"/>
            <a:ext cx="588579" cy="59909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A631-F921-F54A-9BDC-3C5F06BED63C}"/>
              </a:ext>
            </a:extLst>
          </p:cNvPr>
          <p:cNvSpPr txBox="1"/>
          <p:nvPr/>
        </p:nvSpPr>
        <p:spPr>
          <a:xfrm>
            <a:off x="9974319" y="176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C48D2B-EF1B-1C4F-AC21-3F9134C8C45D}"/>
              </a:ext>
            </a:extLst>
          </p:cNvPr>
          <p:cNvSpPr/>
          <p:nvPr/>
        </p:nvSpPr>
        <p:spPr>
          <a:xfrm>
            <a:off x="11353800" y="62089"/>
            <a:ext cx="588579" cy="5990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9ECCD-EE06-954F-A13C-AD59A50BF59D}"/>
              </a:ext>
            </a:extLst>
          </p:cNvPr>
          <p:cNvSpPr txBox="1"/>
          <p:nvPr/>
        </p:nvSpPr>
        <p:spPr>
          <a:xfrm>
            <a:off x="11489231" y="176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B427F-D2D7-E84C-B1A8-4DB394E4D05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10427467" y="361634"/>
            <a:ext cx="92633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CB091-1A3A-6142-8113-4A77CF84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10515600" cy="6148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Activation maximization – Simple with reference </a:t>
            </a:r>
            <a:r>
              <a:rPr lang="en-US" b="1" dirty="0" err="1">
                <a:latin typeface="+mn-lt"/>
              </a:rPr>
              <a:t>pnt</a:t>
            </a:r>
            <a:r>
              <a:rPr lang="en-US" baseline="30000" dirty="0">
                <a:latin typeface="+mn-lt"/>
              </a:rPr>
              <a:t>[AMRP16]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022F-A86C-3A4C-A64B-6063041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64" y="3328984"/>
            <a:ext cx="9926320" cy="248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F32A5-C040-8B45-8ACD-CF3C0D06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75" y="1824123"/>
            <a:ext cx="9684697" cy="842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B080F3-EC42-EF42-A1C9-06C370DFA146}"/>
              </a:ext>
            </a:extLst>
          </p:cNvPr>
          <p:cNvSpPr/>
          <p:nvPr/>
        </p:nvSpPr>
        <p:spPr>
          <a:xfrm>
            <a:off x="8610600" y="1800226"/>
            <a:ext cx="2047875" cy="6618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3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669</Words>
  <Application>Microsoft Macintosh PowerPoint</Application>
  <PresentationFormat>Widescreen</PresentationFormat>
  <Paragraphs>156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STKaiti</vt:lpstr>
      <vt:lpstr>游ゴシック</vt:lpstr>
      <vt:lpstr>Arial</vt:lpstr>
      <vt:lpstr>Calibri</vt:lpstr>
      <vt:lpstr>Office Theme</vt:lpstr>
      <vt:lpstr>A survey to the problem of  eXplainable Neural Network (XNN) </vt:lpstr>
      <vt:lpstr>1. Survey interests</vt:lpstr>
      <vt:lpstr>2. What is XNN?</vt:lpstr>
      <vt:lpstr>2. What is XNN?</vt:lpstr>
      <vt:lpstr>2. What is XNN?</vt:lpstr>
      <vt:lpstr>3. Interpretation</vt:lpstr>
      <vt:lpstr>3. Interpretation</vt:lpstr>
      <vt:lpstr>3. Interpretation</vt:lpstr>
      <vt:lpstr>3. Interpretation</vt:lpstr>
      <vt:lpstr>3. Interpretation</vt:lpstr>
      <vt:lpstr>3. Interpretation – Summarize</vt:lpstr>
      <vt:lpstr>3. Interpretation – GMs</vt:lpstr>
      <vt:lpstr>3. Interpretation – TBD</vt:lpstr>
      <vt:lpstr>4. Explanation – Sensitivity analysis</vt:lpstr>
      <vt:lpstr>4. Explanation – Sensitivity analysis</vt:lpstr>
      <vt:lpstr>4. Explanation – Deconvolution</vt:lpstr>
      <vt:lpstr>4. Explanation – in code space</vt:lpstr>
      <vt:lpstr>4. Explanation – in code space</vt:lpstr>
      <vt:lpstr>4. Explanation – TBD</vt:lpstr>
      <vt:lpstr>5. Causality</vt:lpstr>
      <vt:lpstr>5. Causality</vt:lpstr>
      <vt:lpstr>5. Causality</vt:lpstr>
      <vt:lpstr>Reference</vt:lpstr>
      <vt:lpstr>6. Conclusion</vt:lpstr>
      <vt:lpstr>联系方式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Heng Li</dc:creator>
  <cp:lastModifiedBy>Heng Li</cp:lastModifiedBy>
  <cp:revision>268</cp:revision>
  <dcterms:created xsi:type="dcterms:W3CDTF">2019-02-25T02:06:39Z</dcterms:created>
  <dcterms:modified xsi:type="dcterms:W3CDTF">2019-11-06T15:39:37Z</dcterms:modified>
</cp:coreProperties>
</file>